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hu-HU" sz="4400" spc="-1" strike="noStrike">
                <a:latin typeface="Arial"/>
              </a:rPr>
              <a:t>Címszöv</a:t>
            </a:r>
            <a:r>
              <a:rPr b="0" lang="hu-HU" sz="4400" spc="-1" strike="noStrike">
                <a:latin typeface="Arial"/>
              </a:rPr>
              <a:t>eg </a:t>
            </a:r>
            <a:r>
              <a:rPr b="0" lang="hu-HU" sz="4400" spc="-1" strike="noStrike">
                <a:latin typeface="Arial"/>
              </a:rPr>
              <a:t>formátum</a:t>
            </a:r>
            <a:r>
              <a:rPr b="0" lang="hu-HU" sz="4400" spc="-1" strike="noStrike">
                <a:latin typeface="Arial"/>
              </a:rPr>
              <a:t>ának </a:t>
            </a:r>
            <a:r>
              <a:rPr b="0" lang="hu-HU" sz="4400" spc="-1" strike="noStrike">
                <a:latin typeface="Arial"/>
              </a:rPr>
              <a:t>szerkeszt</a:t>
            </a:r>
            <a:r>
              <a:rPr b="0" lang="hu-HU" sz="4400" spc="-1" strike="noStrike">
                <a:latin typeface="Arial"/>
              </a:rPr>
              <a:t>ése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Vázlatszöveg formátumának szerkesztése</a:t>
            </a:r>
            <a:endParaRPr b="0" lang="hu-H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latin typeface="Arial"/>
              </a:rPr>
              <a:t>Második vázlatszint</a:t>
            </a:r>
            <a:endParaRPr b="0" lang="hu-H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Harmadik vázlatszint</a:t>
            </a:r>
            <a:endParaRPr b="0" lang="hu-H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latin typeface="Arial"/>
              </a:rPr>
              <a:t>Negyedik vázlatszint</a:t>
            </a:r>
            <a:endParaRPr b="0" lang="hu-H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Ötödik vázlatszint</a:t>
            </a:r>
            <a:endParaRPr b="0" lang="hu-H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Hatodik vázlatszint</a:t>
            </a:r>
            <a:endParaRPr b="0" lang="hu-H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Hetedik vázlatszint</a:t>
            </a:r>
            <a:endParaRPr b="0" lang="hu-H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hu-HU" sz="4400" spc="-1" strike="noStrike">
                <a:latin typeface="Arial"/>
              </a:rPr>
              <a:t>Címszöveg formátumának szerkesztése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Vázlatszöveg formátumának szerkesztése</a:t>
            </a:r>
            <a:endParaRPr b="0" lang="hu-H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latin typeface="Arial"/>
              </a:rPr>
              <a:t>Második vázlatszint</a:t>
            </a:r>
            <a:endParaRPr b="0" lang="hu-H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Harmadik vázlatszint</a:t>
            </a:r>
            <a:endParaRPr b="0" lang="hu-H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latin typeface="Arial"/>
              </a:rPr>
              <a:t>Negyedik vázlatszint</a:t>
            </a:r>
            <a:endParaRPr b="0" lang="hu-H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Ötödik vázlatszint</a:t>
            </a:r>
            <a:endParaRPr b="0" lang="hu-H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Hatodik vázlatszint</a:t>
            </a:r>
            <a:endParaRPr b="0" lang="hu-H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Hetedik vázlatszint</a:t>
            </a:r>
            <a:endParaRPr b="0" lang="hu-H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arxiv.org/pdf/1709.02764.pdf" TargetMode="External"/><Relationship Id="rId2" Type="http://schemas.openxmlformats.org/officeDocument/2006/relationships/hyperlink" Target="https://github.com/NifTK/NiftyNetModelZoo/blob/master/mr_ct_regression_model_zoo.md" TargetMode="External"/><Relationship Id="rId3" Type="http://schemas.openxmlformats.org/officeDocument/2006/relationships/hyperlink" Target="https://github.com/NifTK/NiftyNetModelZoo/blob/master/autocontext_mr_ct_model_zoo.md" TargetMode="External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720000" y="864000"/>
            <a:ext cx="10510560" cy="48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 regression network with weighted sampling of image windows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ref:</a:t>
            </a:r>
            <a:endParaRPr b="0" lang="hu-H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400" spc="-1" strike="noStrike">
                <a:solidFill>
                  <a:srgbClr val="000000"/>
                </a:solidFill>
                <a:latin typeface="Arial"/>
                <a:ea typeface="DejaVu Sans"/>
              </a:rPr>
              <a:t>Berger et al., "An Adaptive Sampling Scheme to Efficiently Train Fully Convolutional Networks for Semantic Segmentation", </a:t>
            </a:r>
            <a:r>
              <a:rPr b="0" lang="hu-HU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https://arxiv.org/pdf/1709.02764.pdf</a:t>
            </a:r>
            <a:endParaRPr b="0" lang="hu-H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400" spc="-1" strike="noStrike">
                <a:solidFill>
                  <a:srgbClr val="0000ff"/>
                </a:solidFill>
                <a:latin typeface="Arial"/>
                <a:ea typeface="DejaVu Sans"/>
              </a:rPr>
              <a:t>Please see </a:t>
            </a:r>
            <a:r>
              <a:rPr b="0" lang="hu-HU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the model zoo entry</a:t>
            </a:r>
            <a:r>
              <a:rPr b="0" lang="hu-HU" sz="1400" spc="-1" strike="noStrike">
                <a:solidFill>
                  <a:srgbClr val="0000ff"/>
                </a:solidFill>
                <a:latin typeface="Arial"/>
                <a:ea typeface="DejaVu Sans"/>
              </a:rPr>
              <a:t> for instructions for downloading data and config file.</a:t>
            </a:r>
            <a:endParaRPr b="0" lang="hu-H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u-HU" sz="1800" spc="-1" strike="noStrike">
                <a:solidFill>
                  <a:srgbClr val="0000ff"/>
                </a:solidFill>
                <a:latin typeface="Arial"/>
                <a:ea typeface="DejaVu Sans"/>
              </a:rPr>
              <a:t>Training regression network with autocontext model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400" spc="-1" strike="noStrike">
                <a:solidFill>
                  <a:srgbClr val="0000ff"/>
                </a:solidFill>
                <a:latin typeface="Arial"/>
                <a:ea typeface="DejaVu Sans"/>
              </a:rPr>
              <a:t>Please see </a:t>
            </a:r>
            <a:r>
              <a:rPr b="0" lang="hu-HU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the model zoo entry</a:t>
            </a:r>
            <a:r>
              <a:rPr b="0" lang="hu-HU" sz="1400" spc="-1" strike="noStrike">
                <a:solidFill>
                  <a:srgbClr val="0000ff"/>
                </a:solidFill>
                <a:latin typeface="Arial"/>
                <a:ea typeface="DejaVu Sans"/>
              </a:rPr>
              <a:t> for instructions for downloading data and config file.</a:t>
            </a:r>
            <a:endParaRPr b="0" lang="hu-H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u-HU" sz="1800" spc="-1" strike="noStrike">
                <a:solidFill>
                  <a:srgbClr val="0000ff"/>
                </a:solidFill>
                <a:latin typeface="Arial"/>
                <a:ea typeface="DejaVu Sans"/>
              </a:rPr>
              <a:t>Parameters for config file in the regression section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u-HU" sz="1800" spc="-1" strike="noStrike">
                <a:solidFill>
                  <a:srgbClr val="0000ff"/>
                </a:solidFill>
                <a:latin typeface="Arial"/>
                <a:ea typeface="DejaVu Sans"/>
              </a:rPr>
              <a:t>Hybrid regression: autocontext + isample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Kép 3" descr=""/>
          <p:cNvPicPr/>
          <p:nvPr/>
        </p:nvPicPr>
        <p:blipFill>
          <a:blip r:embed="rId1"/>
          <a:srcRect l="57977" t="30051" r="14718" b="12651"/>
          <a:stretch/>
        </p:blipFill>
        <p:spPr>
          <a:xfrm>
            <a:off x="0" y="1750680"/>
            <a:ext cx="6816240" cy="510480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7510320" y="207720"/>
            <a:ext cx="4679280" cy="20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subjects 29, input section names: ['subject_id', 'context', 'MODALITY1', 'MODALITY2', 'SAMPWEIGHT']Dataset partitioning: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-- training 25 cases (86.21%),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-- validation 2 cases (6.90%),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-- inference 2 cases (6.90%).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34280" y="0"/>
            <a:ext cx="693468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INFO:niftynet:2018-09-25 00:13:47,804: 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training iter 400, loss=1.0765233039855957 (8.042679s)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INFO:niftynet:2018-09-25 00:13:50,358: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validation iter 400, loss=1.211607575416565 (2.554214s)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8784000" y="4032000"/>
            <a:ext cx="237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Ilyen volt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Table 1"/>
          <p:cNvGraphicFramePr/>
          <p:nvPr/>
        </p:nvGraphicFramePr>
        <p:xfrm>
          <a:off x="53640" y="24840"/>
          <a:ext cx="12095640" cy="6767640"/>
        </p:xfrm>
        <a:graphic>
          <a:graphicData uri="http://schemas.openxmlformats.org/drawingml/2006/table">
            <a:tbl>
              <a:tblPr/>
              <a:tblGrid>
                <a:gridCol w="2634840"/>
                <a:gridCol w="4164480"/>
                <a:gridCol w="2640600"/>
                <a:gridCol w="2656080"/>
              </a:tblGrid>
              <a:tr h="31118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Training=12 CHA..WEB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Validació=2 NAR,RAN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Inference=1 GRA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Iter_num=200 0.26,0.27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69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866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10" name="" descr=""/>
          <p:cNvPicPr/>
          <p:nvPr/>
        </p:nvPicPr>
        <p:blipFill>
          <a:blip r:embed="rId1"/>
          <a:srcRect l="28605" t="25416" r="60161" b="42524"/>
          <a:stretch/>
        </p:blipFill>
        <p:spPr>
          <a:xfrm>
            <a:off x="9216000" y="24840"/>
            <a:ext cx="2879280" cy="31824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rcRect l="64622" t="33045" r="12334" b="25737"/>
          <a:stretch/>
        </p:blipFill>
        <p:spPr>
          <a:xfrm>
            <a:off x="2736000" y="88920"/>
            <a:ext cx="6480000" cy="448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Table 1"/>
          <p:cNvGraphicFramePr/>
          <p:nvPr/>
        </p:nvGraphicFramePr>
        <p:xfrm>
          <a:off x="54000" y="25200"/>
          <a:ext cx="12095640" cy="6767640"/>
        </p:xfrm>
        <a:graphic>
          <a:graphicData uri="http://schemas.openxmlformats.org/drawingml/2006/table">
            <a:tbl>
              <a:tblPr/>
              <a:tblGrid>
                <a:gridCol w="2634840"/>
                <a:gridCol w="4164480"/>
                <a:gridCol w="2640600"/>
                <a:gridCol w="2656080"/>
              </a:tblGrid>
              <a:tr h="31118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 GRA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Iter_num=300 0.21,0.26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 GRA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69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866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13" name="" descr=""/>
          <p:cNvPicPr/>
          <p:nvPr/>
        </p:nvPicPr>
        <p:blipFill>
          <a:blip r:embed="rId1"/>
          <a:srcRect l="64622" t="33045" r="11153" b="25737"/>
          <a:stretch/>
        </p:blipFill>
        <p:spPr>
          <a:xfrm rot="21582600">
            <a:off x="2746080" y="59760"/>
            <a:ext cx="6117480" cy="40284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rcRect l="28605" t="19311" r="59571" b="47097"/>
          <a:stretch/>
        </p:blipFill>
        <p:spPr>
          <a:xfrm>
            <a:off x="8856000" y="216000"/>
            <a:ext cx="3168000" cy="348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Table 1"/>
          <p:cNvGraphicFramePr/>
          <p:nvPr/>
        </p:nvGraphicFramePr>
        <p:xfrm>
          <a:off x="53640" y="24840"/>
          <a:ext cx="12095640" cy="6767640"/>
        </p:xfrm>
        <a:graphic>
          <a:graphicData uri="http://schemas.openxmlformats.org/drawingml/2006/table">
            <a:tbl>
              <a:tblPr/>
              <a:tblGrid>
                <a:gridCol w="2634840"/>
                <a:gridCol w="4164480"/>
                <a:gridCol w="2640600"/>
                <a:gridCol w="2656080"/>
              </a:tblGrid>
              <a:tr h="31118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Training=11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Validáció=2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Inference=2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Iter_num=200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969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866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16" name="" descr=""/>
          <p:cNvPicPr/>
          <p:nvPr/>
        </p:nvPicPr>
        <p:blipFill>
          <a:blip r:embed="rId1"/>
          <a:srcRect l="18702" t="23047" r="52359" b="23537"/>
          <a:stretch/>
        </p:blipFill>
        <p:spPr>
          <a:xfrm>
            <a:off x="2808360" y="144720"/>
            <a:ext cx="6854040" cy="48952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rcRect l="60629" t="29151" r="27556" b="35744"/>
          <a:stretch/>
        </p:blipFill>
        <p:spPr>
          <a:xfrm>
            <a:off x="9576360" y="144360"/>
            <a:ext cx="2503800" cy="28796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62315" t="30159" r="25871" b="36260"/>
          <a:stretch/>
        </p:blipFill>
        <p:spPr>
          <a:xfrm>
            <a:off x="9530640" y="3168000"/>
            <a:ext cx="2421360" cy="266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85680" y="216000"/>
            <a:ext cx="9057600" cy="522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045480" y="3693600"/>
            <a:ext cx="17928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2"/>
          <p:cNvSpPr/>
          <p:nvPr/>
        </p:nvSpPr>
        <p:spPr>
          <a:xfrm>
            <a:off x="6045480" y="3693600"/>
            <a:ext cx="17928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82920" y="1080000"/>
            <a:ext cx="8891640" cy="3526560"/>
          </a:xfrm>
          <a:prstGeom prst="rect">
            <a:avLst/>
          </a:prstGeom>
          <a:ln>
            <a:noFill/>
          </a:ln>
        </p:spPr>
      </p:pic>
      <p:sp>
        <p:nvSpPr>
          <p:cNvPr id="81" name="CustomShape 3"/>
          <p:cNvSpPr/>
          <p:nvPr/>
        </p:nvSpPr>
        <p:spPr>
          <a:xfrm>
            <a:off x="6192360" y="720000"/>
            <a:ext cx="5542560" cy="1078560"/>
          </a:xfrm>
          <a:prstGeom prst="wedgeRoundRectCallout">
            <a:avLst>
              <a:gd name="adj1" fmla="val -13050"/>
              <a:gd name="adj2" fmla="val 158328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Autocontext after 500 iterations</a:t>
            </a:r>
            <a:endParaRPr b="0" lang="hu-H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u-HU" sz="1800" spc="-1" strike="noStrike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360000" y="4968000"/>
            <a:ext cx="739692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tensorboard --logdir ~/niftynet/models/mr_ct_regression/logs </a:t>
            </a:r>
            <a:endParaRPr b="0" lang="hu-HU" sz="1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rcRect l="59954" t="48470" r="6382" b="16440"/>
          <a:stretch/>
        </p:blipFill>
        <p:spPr>
          <a:xfrm>
            <a:off x="1531800" y="2448000"/>
            <a:ext cx="8474760" cy="341784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6192000" y="648000"/>
            <a:ext cx="5542560" cy="1078560"/>
          </a:xfrm>
          <a:prstGeom prst="wedgeRoundRectCallout">
            <a:avLst>
              <a:gd name="adj1" fmla="val -13050"/>
              <a:gd name="adj2" fmla="val 158328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Hybrid: autocontext+isample after 10000 iterations</a:t>
            </a:r>
            <a:endParaRPr b="0" lang="hu-H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rcRect l="9709" t="3248" r="56618" b="31122"/>
          <a:stretch/>
        </p:blipFill>
        <p:spPr>
          <a:xfrm>
            <a:off x="88200" y="1584000"/>
            <a:ext cx="6966720" cy="525492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7344000" y="288000"/>
            <a:ext cx="4390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15 kép Model 3000-inference </a:t>
            </a:r>
            <a:endParaRPr b="0" lang="hu-HU" sz="18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rcRect l="16794" t="26132" r="56618" b="25021"/>
          <a:stretch/>
        </p:blipFill>
        <p:spPr>
          <a:xfrm>
            <a:off x="7101360" y="3096000"/>
            <a:ext cx="4959720" cy="352656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432000" y="432000"/>
            <a:ext cx="496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patient 15 szelete egymásutániak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rcRect l="55981" t="0" r="10354" b="7"/>
          <a:stretch/>
        </p:blipFill>
        <p:spPr>
          <a:xfrm>
            <a:off x="360" y="18720"/>
            <a:ext cx="5902920" cy="67860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rcRect l="0" t="0" r="48739" b="25457"/>
          <a:stretch/>
        </p:blipFill>
        <p:spPr>
          <a:xfrm>
            <a:off x="5904000" y="11520"/>
            <a:ext cx="6248520" cy="351576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6048000" y="5400000"/>
            <a:ext cx="496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patient minden harmadik szelete összesen  15 db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512000" y="360000"/>
            <a:ext cx="928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model_1000_step_inference_model_2000_step_inference_model_3000_step_inference</a:t>
            </a:r>
            <a:endParaRPr b="0" lang="hu-HU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rcRect l="13844" t="22367" r="52492" b="44056"/>
          <a:stretch/>
        </p:blipFill>
        <p:spPr>
          <a:xfrm>
            <a:off x="1212840" y="792000"/>
            <a:ext cx="9514440" cy="36712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rcRect l="0" t="0" r="48739" b="25457"/>
          <a:stretch/>
        </p:blipFill>
        <p:spPr>
          <a:xfrm>
            <a:off x="14760" y="4464000"/>
            <a:ext cx="4253400" cy="239328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5616000" y="5040000"/>
            <a:ext cx="4031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Anna ellenére,hogy a validaciós görbe stagnál, a kép élesedik a model_inference lépések ismétlődésének köszönhetően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-293400" y="-39600"/>
            <a:ext cx="3747240" cy="36374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3600000" y="0"/>
            <a:ext cx="3747240" cy="363744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7848000" y="32400"/>
            <a:ext cx="3747240" cy="363744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3960000" y="3960000"/>
            <a:ext cx="2451240" cy="237924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7632000" y="4608000"/>
            <a:ext cx="3455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Példa ablakolásra-mintevételezésre-paddingre-borderingre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Kép 3" descr=""/>
          <p:cNvPicPr/>
          <p:nvPr/>
        </p:nvPicPr>
        <p:blipFill>
          <a:blip r:embed="rId1"/>
          <a:srcRect l="57226" t="13770" r="15854" b="59254"/>
          <a:stretch/>
        </p:blipFill>
        <p:spPr>
          <a:xfrm>
            <a:off x="2971800" y="365760"/>
            <a:ext cx="6842880" cy="24480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306360" y="3164400"/>
            <a:ext cx="11973240" cy="17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Number of subjects 39,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input section names: ['subject_id', 'MODALITY1', 'context', 'MODALITY2', 'SAMPWEIGHT’]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Dataset partitioning: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-- training 35 cases (89.74%),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-- validation 2 cases (5.13%),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-- inference 2 cases (5.13%).</a:t>
            </a:r>
            <a:endParaRPr b="0" lang="hu-HU" sz="1800" spc="-1" strike="noStrike">
              <a:latin typeface="Arial"/>
            </a:endParaRPr>
          </a:p>
        </p:txBody>
      </p:sp>
      <p:pic>
        <p:nvPicPr>
          <p:cNvPr id="103" name="Tartalom helye 3" descr=""/>
          <p:cNvPicPr/>
          <p:nvPr/>
        </p:nvPicPr>
        <p:blipFill>
          <a:blip r:embed="rId2"/>
          <a:srcRect l="57345" t="43056" r="15887" b="30909"/>
          <a:stretch/>
        </p:blipFill>
        <p:spPr>
          <a:xfrm>
            <a:off x="5139720" y="4114800"/>
            <a:ext cx="5866920" cy="203652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504000" y="792000"/>
            <a:ext cx="237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Ilyen volt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</TotalTime>
  <Application>LibreOffice/6.0.6.2$Linux_X86_64 LibreOffice_project/00m0$Build-2</Application>
  <Words>126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2018-09-24T20:39:06Z</dcterms:created>
  <dc:creator>Gergely Jung</dc:creator>
  <dc:description/>
  <dc:language>hu-HU</dc:language>
  <cp:lastModifiedBy/>
  <dcterms:modified xsi:type="dcterms:W3CDTF">2018-10-03T17:33:56Z</dcterms:modified>
  <cp:revision>29</cp:revision>
  <dc:subject/>
  <dc:title>PowerPoint-bemutató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Szélesvásznú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